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7" r:id="rId2"/>
    <p:sldId id="268" r:id="rId3"/>
    <p:sldId id="265" r:id="rId4"/>
    <p:sldId id="266" r:id="rId5"/>
    <p:sldId id="261" r:id="rId6"/>
    <p:sldId id="258" r:id="rId7"/>
    <p:sldId id="263" r:id="rId8"/>
    <p:sldId id="264" r:id="rId9"/>
    <p:sldId id="259" r:id="rId10"/>
    <p:sldId id="260" r:id="rId11"/>
    <p:sldId id="269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6" r:id="rId37"/>
    <p:sldId id="298" r:id="rId38"/>
    <p:sldId id="299" r:id="rId39"/>
    <p:sldId id="301" r:id="rId40"/>
    <p:sldId id="302" r:id="rId41"/>
    <p:sldId id="303" r:id="rId42"/>
    <p:sldId id="304" r:id="rId43"/>
    <p:sldId id="262" r:id="rId44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4:16.590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0,'3887'0'0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5:16.614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2235 0,'51'-2235'0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5:22.908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0,'0'2541'0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5:48.183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3049 0,'0'-3049'0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5:52.638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0,'6147'0'0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7:36.048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0,'5884'126'0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27T18:57:37.355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1 22,'0'1,"0"0,1 0,-1 0,0 0,1-1,0 1,-1 0,1 0,-1-1,1 1,0 0,0 0,-1-1,1 1,0-1,0 1,0-1,0 1,-1-1,1 0,0 1,0-1,0 0,0 0,0 1,1-1,37 6,-20-3,23 6,2-3,-1-1,1-2,-1-2,47-5,14 1,-48 4,-21 1,-1-2,1-2,67-12,-57 4,0 3,1 1,84-1,-110 7,-1-2,28-6,36-3,-44 13,59 10,-24-3,33 10,-89-18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27T18:57:38.708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0,'4'1,"0"0,0 0,0 0,0 1,-1-1,1 1,0 0,-1 0,5 4,20 9,1-6,1 0,32 4,-15-6,-19-1,1-2,36 0,-39-3,45 8,23 2,9-1,-72-5,47 1,-30-4,73 12,-35-8,-61-6,0 2,38 7,-36-4,-1-2,39 1,-35-3,47 7,-43-3,1-2,56-2,-82-1,9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7:40.881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0,'1376'42'0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27T18:57:42.727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1,'425'0,"-406"1,0 1,27 6,-26-4,-1-1,27 1,780-5,-788-2,-25-2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27T18:57:44.356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39,'104'1,"111"-3,-152-8,-44 6,1 1,26-1,695 5,-729-2,-1 0,1-1,-1 0,13-5,-22 7,12-4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4:33.486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0,'26'2846'0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27T18:57:46.364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1,'62'19,"61"2,-81-13,1-1,68 3,-65-9,0 3,74 15,-83-13,0-2,50 0,5 0,-27 6,-46-6,1-1,25 1,20-5,-21 0,0 2,78 12,-69-6,-1-3,1-1,64-6,-11 0,805 3,-886 2,45 7,25 2,476-12,-553 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8:10.104"/>
    </inkml:context>
    <inkml:brush xml:id="br0">
      <inkml:brushProperty name="width" value="0.5" units="cm"/>
      <inkml:brushProperty name="height" value="1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0,'9884'106'0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8:46.311"/>
    </inkml:context>
    <inkml:brush xml:id="br0">
      <inkml:brushProperty name="width" value="0.5" units="cm"/>
      <inkml:brushProperty name="height" value="1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0,'33148'0'0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9:15.974"/>
    </inkml:context>
    <inkml:brush xml:id="br0">
      <inkml:brushProperty name="width" value="0.5" units="cm"/>
      <inkml:brushProperty name="height" value="1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0,'20554'0'0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9:49.694"/>
    </inkml:context>
    <inkml:brush xml:id="br0">
      <inkml:brushProperty name="width" value="0.5" units="cm"/>
      <inkml:brushProperty name="height" value="1" units="cm"/>
      <inkml:brushProperty name="color" value="#FF8517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0,'33063'0'0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9:55.807"/>
    </inkml:context>
    <inkml:brush xml:id="br0">
      <inkml:brushProperty name="width" value="0.5" units="cm"/>
      <inkml:brushProperty name="height" value="1" units="cm"/>
      <inkml:brushProperty name="color" value="#FF8517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0,'7726'64'0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9:00:05.552"/>
    </inkml:context>
    <inkml:brush xml:id="br0">
      <inkml:brushProperty name="width" value="0.5" units="cm"/>
      <inkml:brushProperty name="height" value="1" units="cm"/>
      <inkml:brushProperty name="color" value="#FF8517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0,'22585'0'0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4:38.648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0,'29364'0'0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4:47.538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0 127 0,'14503'-127'0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4:49.807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2872 0,'0'-2871'0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4:53.895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0,'18949'0'0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4:59.497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0,'18847'0'0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27T18:55:08.559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15 0,'2'19,"0"0,1 0,5 20,4 18,-8-26,5 29,3 105,-10-108,12 69,-3-30,14 81,-19-139,16 50,-2-9,-12-45,-2-8,-1 1,-1-1,1 37,8 75,-7-93,0 52,-4 35,-6 142,0-250,-1-1,-1 0,-1 0,-13 28,2-2,-10 14,21-49,0 1,1-1,1 1,0 0,-4 22,8-35,0 0,0-1,0 1,0 0,0-1,0 1,0-1,-1 1,1-1,-1 0,1 0,-1 0,1 1,-1-1,-1 0,-37 21,22-13,8 0,21-8,23-8,-25 3,-8 4,0 0,0-1,0 1,0 0,1-1,-1 1,0-1,0 1,0-1,0 0,0 0,0 1,0-1,-1 0,1 0,1-1,-13-22,7 17,0 0,1 0,0-1,1 1,0-1,0 1,0-1,1 0,-1-12,4-79,0 52,-2-207,0 232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7T18:55:14.600"/>
    </inkml:context>
    <inkml:brush xml:id="br0">
      <inkml:brushProperty name="width" value="0.5" units="cm"/>
      <inkml:brushProperty name="height" value="1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0 51 0,'16637'-51'0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4167F6-413C-4A6A-859B-4B196C7B7366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85B098-4AC1-4BCA-9451-92FE2663ED8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41407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5B098-4AC1-4BCA-9451-92FE2663ED89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67016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205A3A-0A12-1D22-A9F6-A7723E10BB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C72342F5-7B8B-135A-B1F5-B6B63C0C5C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B49535FE-DEE7-B451-49F6-4FB3B93CAA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41ED6518-E06D-CC86-7E73-F3F496E082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5B098-4AC1-4BCA-9451-92FE2663ED89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93761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904C0-4174-E5EB-A6F8-A265EF437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E60473F1-C23C-DFCE-4E84-88E46E56E1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513308CF-CCE9-1699-2005-C6EF3CECB1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53749A02-D7EA-7244-7648-B3359FCFED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5B098-4AC1-4BCA-9451-92FE2663ED89}" type="slidenum">
              <a:rPr lang="pl-PL" smtClean="0"/>
              <a:t>21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3565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5B098-4AC1-4BCA-9451-92FE2663ED89}" type="slidenum">
              <a:rPr lang="pl-PL" smtClean="0"/>
              <a:t>26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71294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A108E19-1B9C-F959-B01A-389E0BA2C6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A4F3E6D-AFD2-A80E-0A52-99A3881E2A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43C1795-A4A1-F92B-91B1-335754EDB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AD473E2-3469-1EC0-48D4-5CDBF24CC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B4F0D39-6A85-B17B-E8C2-2D003DE31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23095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D34CE8C-3A72-7817-C74F-5A6AABDA3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0474F6DB-C2C5-616B-1A11-2907B192C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BA61BFA-8940-DD50-C053-8E81737CC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F12E397-7244-756D-9EA4-97D75DE21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03B7DC0-BDA4-48B4-4913-05742A3D1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90165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CDCD44ED-D9DC-3360-A8B3-FD82A61514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62B3C678-D759-DD52-AD44-1C98D95E67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AF8DB70-5148-43B3-F95D-11A76AEFC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520CED4-8525-63E3-51B0-BCE54BA44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5758D81-B849-C0F1-D0D2-48246DCBF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88066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359BC9-4DAB-6C66-C226-BA5018278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92DA6CD-2A7E-6579-E8B8-0FE7D934C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1920748-61DF-E756-02D1-F827B6F26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F6CA718-641D-7C23-99F2-AD6ADD1DD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C1C2151-F4D5-4734-E22B-7EED690F5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34602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3FCDE5B-49BF-D75E-B5CD-38593E763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98C5C08-20E4-6002-69CD-1234B8DA9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40F1638-5631-EE45-B912-76FED4D5F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CE047522-2A92-BC0C-487A-A802367CF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8727F75-66A1-BD33-FE49-387F8D98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64404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256A6E7-751A-17C3-9958-3BA9CD850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5A67849-29FB-8B4E-FB46-E8673C8CAB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50657884-6F82-FDD0-5635-780693C6B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2136C86-AC67-7CB6-F8F9-30E4621C9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4F5290D0-F704-EBB9-2EC9-BB8C953C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645076A8-F7C6-C0DD-50C2-C8147D255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42267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7B737FA-D087-7A05-4425-A42CAB3F1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F289AA9-1F36-4639-8CF0-C57BF392B6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1773A6FD-FC95-7F07-352B-1DCF04588F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9C1FE02C-E050-4130-0AB6-393BDC3FC5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62AD5F6F-42E4-C2D5-B5B6-E64DCFFBEF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3FE925CF-483B-6508-6ACD-8586388E3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934EF472-20AC-CC59-532C-43B9946DE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40C34328-35BA-CC37-03A7-43A6E2C6F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62342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97DE85-FDF6-1730-B648-A5F417A49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310487C7-3A6E-E439-C245-1B6F629B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42288593-F1FF-4B9F-6CA4-7E55B9826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FEF1CE3C-AF8F-4D47-F86F-AE254CE72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08454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88FEA290-F853-17F3-4FAF-CDCC0E038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9488283D-6554-B758-42A6-482DE7497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0E2029B-1CDB-B8BE-BC4C-0A83D718D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48377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69DA263-DD69-9798-8539-582E96DF3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BC934D8-795E-9C5D-37BB-5EC55E91C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80222C4-9ECE-9299-09F7-4B3974583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1A7DDD06-B100-86F7-DC00-ED1159FF2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0684860E-C16B-ECAD-0DC9-F7196AD52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47630FE-2F96-8DA2-170F-5394B6A54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82761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9610861-4AC6-3B44-0C09-D0D5E9AAE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ECAAA2F3-C381-84D6-4D8D-E7E8F66AE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B6104D7-EB64-56EC-4AD9-9C92CD1696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397A1E0A-819F-3B79-1F05-48EA2C58C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63E0DD1-51DF-A813-FD0D-BB9983F3F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DECDE61-C81A-54BB-2469-E75A7DDF6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12307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307F1429-FDA4-8108-424C-657865BA5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42B5A3B-9A4B-44D0-BA68-EED2F9439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6D7819C-8E40-CCB1-9A8F-A4C8E9D204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4A051B-1660-4BC4-B4F0-C3340F6A46BF}" type="datetimeFigureOut">
              <a:rPr lang="pl-PL" smtClean="0"/>
              <a:t>27.04.2025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68A6A168-1123-BABE-0F20-B2C1A0905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0E8A685-FA32-595A-3742-E63540B659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D7CF0F-2E56-4DD7-B4BB-D5C40AA3EA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78684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customXml" Target="../ink/ink6.xml"/><Relationship Id="rId18" Type="http://schemas.openxmlformats.org/officeDocument/2006/relationships/image" Target="../media/image48.png"/><Relationship Id="rId26" Type="http://schemas.openxmlformats.org/officeDocument/2006/relationships/image" Target="../media/image52.png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45.png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2" Type="http://schemas.openxmlformats.org/officeDocument/2006/relationships/image" Target="../media/image40.png"/><Relationship Id="rId16" Type="http://schemas.openxmlformats.org/officeDocument/2006/relationships/image" Target="../media/image47.png"/><Relationship Id="rId20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11" Type="http://schemas.openxmlformats.org/officeDocument/2006/relationships/customXml" Target="../ink/ink5.xml"/><Relationship Id="rId24" Type="http://schemas.openxmlformats.org/officeDocument/2006/relationships/image" Target="../media/image51.png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53.png"/><Relationship Id="rId10" Type="http://schemas.openxmlformats.org/officeDocument/2006/relationships/image" Target="../media/image44.png"/><Relationship Id="rId19" Type="http://schemas.openxmlformats.org/officeDocument/2006/relationships/customXml" Target="../ink/ink9.xml"/><Relationship Id="rId4" Type="http://schemas.openxmlformats.org/officeDocument/2006/relationships/image" Target="../media/image41.png"/><Relationship Id="rId9" Type="http://schemas.openxmlformats.org/officeDocument/2006/relationships/customXml" Target="../ink/ink4.xml"/><Relationship Id="rId14" Type="http://schemas.openxmlformats.org/officeDocument/2006/relationships/image" Target="../media/image46.png"/><Relationship Id="rId22" Type="http://schemas.openxmlformats.org/officeDocument/2006/relationships/image" Target="../media/image50.png"/><Relationship Id="rId27" Type="http://schemas.openxmlformats.org/officeDocument/2006/relationships/customXml" Target="../ink/ink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13" Type="http://schemas.openxmlformats.org/officeDocument/2006/relationships/customXml" Target="../ink/ink19.xml"/><Relationship Id="rId18" Type="http://schemas.openxmlformats.org/officeDocument/2006/relationships/image" Target="../media/image63.png"/><Relationship Id="rId26" Type="http://schemas.openxmlformats.org/officeDocument/2006/relationships/image" Target="../media/image67.png"/><Relationship Id="rId3" Type="http://schemas.openxmlformats.org/officeDocument/2006/relationships/customXml" Target="../ink/ink14.xml"/><Relationship Id="rId21" Type="http://schemas.openxmlformats.org/officeDocument/2006/relationships/customXml" Target="../ink/ink23.xml"/><Relationship Id="rId7" Type="http://schemas.openxmlformats.org/officeDocument/2006/relationships/customXml" Target="../ink/ink16.xml"/><Relationship Id="rId12" Type="http://schemas.openxmlformats.org/officeDocument/2006/relationships/image" Target="../media/image60.png"/><Relationship Id="rId17" Type="http://schemas.openxmlformats.org/officeDocument/2006/relationships/customXml" Target="../ink/ink21.xml"/><Relationship Id="rId25" Type="http://schemas.openxmlformats.org/officeDocument/2006/relationships/customXml" Target="../ink/ink25.xml"/><Relationship Id="rId2" Type="http://schemas.openxmlformats.org/officeDocument/2006/relationships/image" Target="../media/image55.png"/><Relationship Id="rId16" Type="http://schemas.openxmlformats.org/officeDocument/2006/relationships/image" Target="../media/image62.png"/><Relationship Id="rId20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11" Type="http://schemas.openxmlformats.org/officeDocument/2006/relationships/customXml" Target="../ink/ink18.xml"/><Relationship Id="rId24" Type="http://schemas.openxmlformats.org/officeDocument/2006/relationships/image" Target="../media/image66.png"/><Relationship Id="rId5" Type="http://schemas.openxmlformats.org/officeDocument/2006/relationships/customXml" Target="../ink/ink15.xml"/><Relationship Id="rId15" Type="http://schemas.openxmlformats.org/officeDocument/2006/relationships/customXml" Target="../ink/ink20.xml"/><Relationship Id="rId23" Type="http://schemas.openxmlformats.org/officeDocument/2006/relationships/customXml" Target="../ink/ink24.xml"/><Relationship Id="rId28" Type="http://schemas.openxmlformats.org/officeDocument/2006/relationships/image" Target="../media/image68.png"/><Relationship Id="rId10" Type="http://schemas.openxmlformats.org/officeDocument/2006/relationships/image" Target="../media/image59.png"/><Relationship Id="rId19" Type="http://schemas.openxmlformats.org/officeDocument/2006/relationships/customXml" Target="../ink/ink22.xml"/><Relationship Id="rId4" Type="http://schemas.openxmlformats.org/officeDocument/2006/relationships/image" Target="../media/image56.png"/><Relationship Id="rId9" Type="http://schemas.openxmlformats.org/officeDocument/2006/relationships/customXml" Target="../ink/ink17.xml"/><Relationship Id="rId14" Type="http://schemas.openxmlformats.org/officeDocument/2006/relationships/image" Target="../media/image61.png"/><Relationship Id="rId22" Type="http://schemas.openxmlformats.org/officeDocument/2006/relationships/image" Target="../media/image65.png"/><Relationship Id="rId27" Type="http://schemas.openxmlformats.org/officeDocument/2006/relationships/customXml" Target="../ink/ink2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4348A4-00A8-37C0-EF72-2150B1D42F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Klasyfikacja Zdjęć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FBDC6D2C-CF19-BE79-AD10-F8C549D8BF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Cezary Polkowski</a:t>
            </a:r>
          </a:p>
          <a:p>
            <a:r>
              <a:rPr lang="pl-PL" dirty="0"/>
              <a:t>Alicja Przeździecka</a:t>
            </a:r>
          </a:p>
        </p:txBody>
      </p:sp>
    </p:spTree>
    <p:extLst>
      <p:ext uri="{BB962C8B-B14F-4D97-AF65-F5344CB8AC3E}">
        <p14:creationId xmlns:p14="http://schemas.microsoft.com/office/powerpoint/2010/main" val="666991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8FF88C2-3C5D-67AC-2A00-D1DB66B39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017" y="101174"/>
            <a:ext cx="10515600" cy="1325563"/>
          </a:xfrm>
        </p:spPr>
        <p:txBody>
          <a:bodyPr/>
          <a:lstStyle/>
          <a:p>
            <a:pPr algn="ctr"/>
            <a:r>
              <a:rPr lang="pl-PL" dirty="0"/>
              <a:t>Podział klas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C789764D-DE0E-B811-B5D4-1770C6C956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01"/>
          <a:stretch/>
        </p:blipFill>
        <p:spPr>
          <a:xfrm>
            <a:off x="2873222" y="1333547"/>
            <a:ext cx="6445556" cy="509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777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9633B5-1B2E-D11C-B967-1753F2C07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5468B332-480E-A48A-5331-871D2B1C28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err="1"/>
              <a:t>Milestone</a:t>
            </a:r>
            <a:r>
              <a:rPr lang="pl-PL" dirty="0"/>
              <a:t> 2</a:t>
            </a:r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1CCAF1A6-94BF-1F3C-C997-2A97E1F82C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l-PL" b="1" i="0" dirty="0">
                <a:solidFill>
                  <a:srgbClr val="1D2125"/>
                </a:solidFill>
                <a:effectLst/>
                <a:latin typeface="Source Sans Pro" panose="020B0503030403020204" pitchFamily="34" charset="0"/>
              </a:rPr>
              <a:t>Inżynieria cech</a:t>
            </a:r>
            <a:r>
              <a:rPr lang="pl-PL" b="0" i="0" dirty="0">
                <a:solidFill>
                  <a:srgbClr val="1D2125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r>
              <a:rPr lang="pl-PL" b="1" i="0" dirty="0">
                <a:solidFill>
                  <a:srgbClr val="1D2125"/>
                </a:solidFill>
                <a:effectLst/>
                <a:latin typeface="Source Sans Pro" panose="020B0503030403020204" pitchFamily="34" charset="0"/>
              </a:rPr>
              <a:t>Wybór modelu</a:t>
            </a:r>
            <a:r>
              <a:rPr lang="pl-PL" b="0" i="0" dirty="0">
                <a:solidFill>
                  <a:srgbClr val="1D2125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r>
              <a:rPr lang="pl-PL" b="1" i="0" dirty="0">
                <a:solidFill>
                  <a:srgbClr val="1D2125"/>
                </a:solidFill>
                <a:effectLst/>
                <a:latin typeface="Source Sans Pro" panose="020B0503030403020204" pitchFamily="34" charset="0"/>
              </a:rPr>
              <a:t>Optymalizacja modelu</a:t>
            </a:r>
            <a:r>
              <a:rPr lang="pl-PL" b="0" i="0" dirty="0">
                <a:solidFill>
                  <a:srgbClr val="1D2125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4596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4318E1-171F-F607-2F59-28EA40A3D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pl-PL" dirty="0"/>
              <a:t>Pierwsze podejście do balansowania danych</a:t>
            </a:r>
          </a:p>
        </p:txBody>
      </p:sp>
    </p:spTree>
    <p:extLst>
      <p:ext uri="{BB962C8B-B14F-4D97-AF65-F5344CB8AC3E}">
        <p14:creationId xmlns:p14="http://schemas.microsoft.com/office/powerpoint/2010/main" val="4034632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B95D03CE-3150-88F8-0A86-E5C9F2790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1058"/>
            <a:ext cx="12192000" cy="5416942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6E6BD3E5-59D0-AF5D-EA3F-0DFAD3A76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3107"/>
            <a:ext cx="12192000" cy="2034886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3F635619-7DB9-BC34-5EA5-456E3C11A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0550" y="4760785"/>
            <a:ext cx="3947293" cy="1938086"/>
          </a:xfrm>
          <a:prstGeom prst="rect">
            <a:avLst/>
          </a:prstGeom>
        </p:spPr>
      </p:pic>
      <p:sp>
        <p:nvSpPr>
          <p:cNvPr id="10" name="Strzałka: w lewo 9">
            <a:extLst>
              <a:ext uri="{FF2B5EF4-FFF2-40B4-BE49-F238E27FC236}">
                <a16:creationId xmlns:a16="http://schemas.microsoft.com/office/drawing/2014/main" id="{2300D373-E05D-3A59-7583-F764112CACDB}"/>
              </a:ext>
            </a:extLst>
          </p:cNvPr>
          <p:cNvSpPr/>
          <p:nvPr/>
        </p:nvSpPr>
        <p:spPr>
          <a:xfrm>
            <a:off x="4163683" y="5416942"/>
            <a:ext cx="3065253" cy="738996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70797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AA5F28C9-DF95-FD9A-B53F-B1E85264E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073"/>
            <a:ext cx="12192000" cy="600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64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465FE0F4-794E-0B4F-9796-6B441BC6026B}"/>
              </a:ext>
            </a:extLst>
          </p:cNvPr>
          <p:cNvSpPr txBox="1"/>
          <p:nvPr/>
        </p:nvSpPr>
        <p:spPr>
          <a:xfrm>
            <a:off x="126871" y="151179"/>
            <a:ext cx="6164661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b="1" dirty="0"/>
              <a:t>Model 1:</a:t>
            </a:r>
          </a:p>
          <a:p>
            <a:pPr marL="285750" indent="-285750">
              <a:buFontTx/>
              <a:buChar char="-"/>
            </a:pPr>
            <a:r>
              <a:rPr lang="pl-PL" sz="2800" dirty="0"/>
              <a:t>3 warstwy i </a:t>
            </a:r>
            <a:r>
              <a:rPr lang="pl-PL" sz="2800" dirty="0" err="1"/>
              <a:t>dropout</a:t>
            </a:r>
            <a:r>
              <a:rPr lang="pl-PL" sz="2800" dirty="0"/>
              <a:t> 0.5</a:t>
            </a:r>
          </a:p>
          <a:p>
            <a:r>
              <a:rPr lang="pl-PL" sz="2800" b="1" dirty="0"/>
              <a:t>Model 2:</a:t>
            </a:r>
          </a:p>
          <a:p>
            <a:r>
              <a:rPr lang="pl-PL" sz="2800" dirty="0"/>
              <a:t>- Funkcja aktywacji </a:t>
            </a:r>
            <a:r>
              <a:rPr lang="pl-PL" sz="2800" dirty="0" err="1"/>
              <a:t>LeakyReLU</a:t>
            </a:r>
            <a:r>
              <a:rPr lang="pl-PL" sz="2800" dirty="0"/>
              <a:t> zamiast </a:t>
            </a:r>
            <a:r>
              <a:rPr lang="pl-PL" sz="2800" dirty="0" err="1"/>
              <a:t>ReLU</a:t>
            </a:r>
            <a:r>
              <a:rPr lang="pl-PL" sz="2800" dirty="0"/>
              <a:t> (niższe </a:t>
            </a:r>
            <a:r>
              <a:rPr lang="pl-PL" sz="2800" dirty="0" err="1"/>
              <a:t>accuracy</a:t>
            </a:r>
            <a:r>
              <a:rPr lang="pl-PL" sz="2800" dirty="0"/>
              <a:t>)</a:t>
            </a:r>
          </a:p>
          <a:p>
            <a:r>
              <a:rPr lang="pl-PL" sz="2800" b="1" dirty="0"/>
              <a:t>Model 3:</a:t>
            </a:r>
          </a:p>
          <a:p>
            <a:pPr marL="285750" indent="-285750">
              <a:buFontTx/>
              <a:buChar char="-"/>
            </a:pPr>
            <a:r>
              <a:rPr lang="pl-PL" sz="2800" dirty="0" err="1"/>
              <a:t>Dropout</a:t>
            </a:r>
            <a:r>
              <a:rPr lang="pl-PL" sz="2800" dirty="0"/>
              <a:t> 0.2 </a:t>
            </a:r>
          </a:p>
          <a:p>
            <a:r>
              <a:rPr lang="pl-PL" sz="2800" b="1" dirty="0"/>
              <a:t>Model 4:</a:t>
            </a:r>
          </a:p>
          <a:p>
            <a:pPr marL="285750" indent="-285750">
              <a:buFontTx/>
              <a:buChar char="-"/>
            </a:pPr>
            <a:r>
              <a:rPr lang="pl-PL" sz="2800" dirty="0"/>
              <a:t>Zwiększenie liczby filtrów</a:t>
            </a:r>
          </a:p>
          <a:p>
            <a:r>
              <a:rPr lang="pl-PL" sz="2800" b="1" dirty="0"/>
              <a:t>Model 5:</a:t>
            </a:r>
          </a:p>
          <a:p>
            <a:pPr marL="285750" indent="-285750">
              <a:buFontTx/>
              <a:buChar char="-"/>
            </a:pPr>
            <a:r>
              <a:rPr lang="pl-PL" sz="2800" dirty="0"/>
              <a:t>Zwiększenie warstw o 1 i zwiększenie liczby filtrów</a:t>
            </a:r>
          </a:p>
          <a:p>
            <a:r>
              <a:rPr lang="pl-PL" sz="2800" b="1" dirty="0"/>
              <a:t>Model 6:</a:t>
            </a:r>
          </a:p>
          <a:p>
            <a:pPr marL="285750" indent="-285750">
              <a:buFontTx/>
              <a:buChar char="-"/>
            </a:pPr>
            <a:r>
              <a:rPr lang="pl-PL" sz="2800" dirty="0"/>
              <a:t>Model 5 + </a:t>
            </a:r>
            <a:r>
              <a:rPr lang="pl-PL" sz="2800" dirty="0" err="1"/>
              <a:t>dropout</a:t>
            </a:r>
            <a:r>
              <a:rPr lang="pl-PL" sz="2800" dirty="0"/>
              <a:t> do 0.3</a:t>
            </a:r>
          </a:p>
          <a:p>
            <a:r>
              <a:rPr lang="pl-PL" sz="2800" dirty="0"/>
              <a:t>Najlepsze wyniki dla modelu 6.</a:t>
            </a:r>
          </a:p>
          <a:p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4613083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2F8EE1D0-B407-C2A4-5FE1-B68786C3D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196" y="0"/>
            <a:ext cx="10867607" cy="6858000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08677AAE-F603-59D9-3F35-A67C37FAB101}"/>
              </a:ext>
            </a:extLst>
          </p:cNvPr>
          <p:cNvSpPr txBox="1"/>
          <p:nvPr/>
        </p:nvSpPr>
        <p:spPr>
          <a:xfrm>
            <a:off x="4276165" y="5983942"/>
            <a:ext cx="73958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bg1"/>
                </a:solidFill>
              </a:rPr>
              <a:t>Widzimy, że tylko 10 razy model  zmiany chorobowe fałszywie zakwalifikował jako zdrowe (</a:t>
            </a:r>
            <a:r>
              <a:rPr lang="pl-PL" sz="2000" dirty="0" err="1">
                <a:solidFill>
                  <a:schemeClr val="bg1"/>
                </a:solidFill>
              </a:rPr>
              <a:t>Normal</a:t>
            </a:r>
            <a:r>
              <a:rPr lang="pl-PL" sz="200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989C9E04-C8F3-BD25-7EAF-43A9DDF61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7880" y="807137"/>
            <a:ext cx="3657600" cy="54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21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CA290-0E46-D83A-77F4-5D5C5A0CA8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AC59693-06DF-A716-199F-46E7CBC60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 err="1"/>
              <a:t>Drugie</a:t>
            </a:r>
            <a:r>
              <a:rPr lang="pl-PL" dirty="0"/>
              <a:t> podejście do balansowania danych</a:t>
            </a:r>
          </a:p>
        </p:txBody>
      </p:sp>
    </p:spTree>
    <p:extLst>
      <p:ext uri="{BB962C8B-B14F-4D97-AF65-F5344CB8AC3E}">
        <p14:creationId xmlns:p14="http://schemas.microsoft.com/office/powerpoint/2010/main" val="2968228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30616858-056D-C4C4-F443-6497259A7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313" y="170080"/>
            <a:ext cx="10515600" cy="2409491"/>
          </a:xfrm>
        </p:spPr>
        <p:txBody>
          <a:bodyPr/>
          <a:lstStyle/>
          <a:p>
            <a:r>
              <a:rPr lang="en-US" dirty="0"/>
              <a:t>Tym </a:t>
            </a:r>
            <a:r>
              <a:rPr lang="en-US" dirty="0" err="1"/>
              <a:t>razem</a:t>
            </a:r>
            <a:r>
              <a:rPr lang="pl-PL" dirty="0"/>
              <a:t>,</a:t>
            </a:r>
            <a:r>
              <a:rPr lang="en-US" dirty="0"/>
              <a:t> </a:t>
            </a:r>
            <a:r>
              <a:rPr lang="en-US" dirty="0" err="1"/>
              <a:t>zamiast</a:t>
            </a:r>
            <a:r>
              <a:rPr lang="en-US" dirty="0"/>
              <a:t> </a:t>
            </a:r>
            <a:r>
              <a:rPr lang="en-US" dirty="0" err="1"/>
              <a:t>zmienia</a:t>
            </a:r>
            <a:r>
              <a:rPr lang="pl-PL" dirty="0"/>
              <a:t>ć ilość zdjęć, zmienimy jak często zdjęcia z różnych klas będą wybierane</a:t>
            </a:r>
          </a:p>
          <a:p>
            <a:endParaRPr lang="pl-PL" dirty="0"/>
          </a:p>
          <a:p>
            <a:pPr marL="0" indent="0">
              <a:buNone/>
            </a:pPr>
            <a:r>
              <a:rPr lang="pl-PL" dirty="0"/>
              <a:t>Używamy do tego funkcji </a:t>
            </a:r>
            <a:r>
              <a:rPr lang="pl-PL" dirty="0" err="1"/>
              <a:t>WeightedRandomSampler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DC18E19D-1D51-EB0C-0FC9-FEAF5C817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98635"/>
            <a:ext cx="12192000" cy="415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182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51B3FD1-6F2A-D0F0-E57F-6F0A93F05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55D3E47-F79D-4747-BB27-73CECD4AA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3112" y="1825625"/>
            <a:ext cx="2700688" cy="4351338"/>
          </a:xfrm>
        </p:spPr>
        <p:txBody>
          <a:bodyPr/>
          <a:lstStyle/>
          <a:p>
            <a:r>
              <a:rPr lang="pl-PL" dirty="0"/>
              <a:t>Najlepszym wynikiem modelu było </a:t>
            </a:r>
            <a:r>
              <a:rPr lang="pl-PL" dirty="0" err="1"/>
              <a:t>acc</a:t>
            </a:r>
            <a:r>
              <a:rPr lang="pl-PL" dirty="0"/>
              <a:t>=0.95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A90479F1-7002-4BE3-3734-5E9F7B97D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4175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99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389AF988-A285-5907-08B3-0AE79032E8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err="1"/>
              <a:t>Milestone</a:t>
            </a:r>
            <a:r>
              <a:rPr lang="pl-PL" dirty="0"/>
              <a:t> 1</a:t>
            </a:r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EA9D6861-90D8-BB9F-D572-DFA02FC1DF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b="1" i="0" dirty="0">
                <a:solidFill>
                  <a:srgbClr val="1D2125"/>
                </a:solidFill>
                <a:effectLst/>
                <a:latin typeface="Source Sans Pro" panose="020B0503030403020204" pitchFamily="34" charset="0"/>
              </a:rPr>
              <a:t>Cel biznesowy</a:t>
            </a:r>
            <a:r>
              <a:rPr lang="pl-PL" b="0" i="0" dirty="0">
                <a:solidFill>
                  <a:srgbClr val="1D2125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r>
              <a:rPr lang="pl-PL" b="1" i="0" dirty="0">
                <a:solidFill>
                  <a:srgbClr val="1D2125"/>
                </a:solidFill>
                <a:effectLst/>
                <a:latin typeface="Source Sans Pro" panose="020B0503030403020204" pitchFamily="34" charset="0"/>
              </a:rPr>
              <a:t>Wstępna analiza i czyszczenie danych</a:t>
            </a:r>
            <a:endParaRPr lang="pl-PL" b="0" i="0" dirty="0">
              <a:solidFill>
                <a:srgbClr val="1D2125"/>
              </a:solidFill>
              <a:effectLst/>
              <a:latin typeface="Source Sans Pro" panose="020B0503030403020204" pitchFamily="34" charset="0"/>
            </a:endParaRP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3849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A49D250-AA7E-4079-EA9E-771FCE16C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606BCCC-0A50-3099-9589-DC135EE77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5EA82308-D3A7-34D5-5EB0-4673EB05D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618" y="0"/>
            <a:ext cx="10402763" cy="6858000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44801039-ADF9-1C62-9222-92D035CFB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967" y="5428649"/>
            <a:ext cx="6367118" cy="1429352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9E0835F7-9A38-319C-57E6-8D45EDD383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3712" y="6558657"/>
            <a:ext cx="2961373" cy="29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674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780EF-8CF9-460F-251B-4F1C3847B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A4A967F2-A087-EF7B-7A17-7C9987CAED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err="1"/>
              <a:t>Milestone</a:t>
            </a:r>
            <a:r>
              <a:rPr lang="pl-PL" dirty="0"/>
              <a:t> 3</a:t>
            </a:r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00F5BB7A-9B69-1BC7-950E-C4C7FCDD23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l-PL" b="1" i="0" dirty="0">
                <a:solidFill>
                  <a:srgbClr val="1D2125"/>
                </a:solidFill>
                <a:effectLst/>
                <a:latin typeface="Source Sans Pro" panose="020B0503030403020204" pitchFamily="34" charset="0"/>
              </a:rPr>
              <a:t>Walidacja i testowanie modelu</a:t>
            </a:r>
            <a:endParaRPr lang="pl-PL" b="1" dirty="0">
              <a:solidFill>
                <a:srgbClr val="1D2125"/>
              </a:solidFill>
              <a:latin typeface="Source Sans Pro" panose="020B0503030403020204" pitchFamily="34" charset="0"/>
            </a:endParaRPr>
          </a:p>
          <a:p>
            <a:r>
              <a:rPr lang="pl-PL" b="1" i="0" dirty="0">
                <a:solidFill>
                  <a:srgbClr val="1D2125"/>
                </a:solidFill>
                <a:effectLst/>
                <a:latin typeface="Source Sans Pro" panose="020B0503030403020204" pitchFamily="34" charset="0"/>
              </a:rPr>
              <a:t>Interpretowalność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604620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6">
            <a:extLst>
              <a:ext uri="{FF2B5EF4-FFF2-40B4-BE49-F238E27FC236}">
                <a16:creationId xmlns:a16="http://schemas.microsoft.com/office/drawing/2014/main" id="{86649BBE-7EC9-A888-3B9B-B7F666B64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Cele</a:t>
            </a:r>
          </a:p>
        </p:txBody>
      </p:sp>
      <p:sp>
        <p:nvSpPr>
          <p:cNvPr id="8" name="Symbol zastępczy zawartości 7">
            <a:extLst>
              <a:ext uri="{FF2B5EF4-FFF2-40B4-BE49-F238E27FC236}">
                <a16:creationId xmlns:a16="http://schemas.microsoft.com/office/drawing/2014/main" id="{42F45F2A-4807-5486-7B8D-144CAC1A1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Należy zweryfikować czy model przewiduje na podstawie odpowiednich elementów obrazków (czy wykrywa objawy)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Jeśli nie to należy sprawdzić czy jest możliwość poprawy modelu tak, aby wykrywał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Jeśli nie jest to możliwe to znaleźć powód/powody</a:t>
            </a:r>
          </a:p>
        </p:txBody>
      </p:sp>
    </p:spTree>
    <p:extLst>
      <p:ext uri="{BB962C8B-B14F-4D97-AF65-F5344CB8AC3E}">
        <p14:creationId xmlns:p14="http://schemas.microsoft.com/office/powerpoint/2010/main" val="25014842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AE37B2A-C7CE-5522-6E71-630315FD1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Cel 1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4A8C05E-DBBB-2304-3E98-1A3FAB344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Po lewej stronie będzie obrazek z zaznaczonym polem, które najbardziej wpłynęło na decyzję o klasyfikacji. Po prawej będzie ten sam obrazek, bez żadnych modyfikacji (prosto z </a:t>
            </a:r>
            <a:r>
              <a:rPr lang="pl-PL" dirty="0" err="1"/>
              <a:t>datasetu</a:t>
            </a:r>
            <a:r>
              <a:rPr lang="pl-PL" dirty="0"/>
              <a:t> – z zaznaczonymi objawami)</a:t>
            </a:r>
          </a:p>
        </p:txBody>
      </p:sp>
    </p:spTree>
    <p:extLst>
      <p:ext uri="{BB962C8B-B14F-4D97-AF65-F5344CB8AC3E}">
        <p14:creationId xmlns:p14="http://schemas.microsoft.com/office/powerpoint/2010/main" val="23799510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EB483B6C-24C5-A029-BFE1-AB06A83173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6204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412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E01D6B24-E522-872B-C03C-FD26A4A01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4DD2FBA7-F6E3-5987-C353-E5CB41B92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4337"/>
            <a:ext cx="12005228" cy="617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051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D4BF96F-F25D-7492-EB06-04A4FFFF5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83C7352F-922F-7A28-09D9-4D9AFB8ED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39531"/>
            <a:ext cx="12192000" cy="6378937"/>
          </a:xfrm>
        </p:spPr>
      </p:pic>
    </p:spTree>
    <p:extLst>
      <p:ext uri="{BB962C8B-B14F-4D97-AF65-F5344CB8AC3E}">
        <p14:creationId xmlns:p14="http://schemas.microsoft.com/office/powerpoint/2010/main" val="3136179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FBF36A-4315-737C-B5D8-D26CFC400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4FC1A11-626D-B60F-3EEA-A30077B47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Cel 1 - Wnioski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86062D2-C517-D940-8DA6-3FADA1D9B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Jak widać w większości przypadków model podejmuje decyzję na elementach nie związanych ze zmianami chorobowymi.</a:t>
            </a:r>
          </a:p>
          <a:p>
            <a:r>
              <a:rPr lang="pl-PL" dirty="0"/>
              <a:t>Pomimo tego model poprawnie klasyfikuje zdjęcia</a:t>
            </a:r>
          </a:p>
        </p:txBody>
      </p:sp>
    </p:spTree>
    <p:extLst>
      <p:ext uri="{BB962C8B-B14F-4D97-AF65-F5344CB8AC3E}">
        <p14:creationId xmlns:p14="http://schemas.microsoft.com/office/powerpoint/2010/main" val="509085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BA02236-263C-0F24-5CFE-6F6963F56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Cel 2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F58ABFA-8B8C-0901-2B88-2D3765282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8925"/>
            <a:ext cx="10515600" cy="4351338"/>
          </a:xfrm>
        </p:spPr>
        <p:txBody>
          <a:bodyPr/>
          <a:lstStyle/>
          <a:p>
            <a:r>
              <a:rPr lang="pl-PL" dirty="0"/>
              <a:t>Próba zmiany sposobu nauczania modelu aby brał pod uwagę głównie zmiany chorobowe</a:t>
            </a:r>
          </a:p>
          <a:p>
            <a:r>
              <a:rPr lang="pl-PL" dirty="0"/>
              <a:t>W tym celu został stworzony:</a:t>
            </a:r>
            <a:br>
              <a:rPr lang="pl-PL" dirty="0"/>
            </a:br>
            <a:r>
              <a:rPr lang="pl-PL" b="0" dirty="0">
                <a:effectLst/>
              </a:rPr>
              <a:t>model_cropped_photos_radius_50 - model wytrenowany na zdjęciach z folderu (cropped_out_50) zawierający fragment ze zmianą chorobową lub losowy fragment w przypadku klasy '</a:t>
            </a:r>
            <a:r>
              <a:rPr lang="pl-PL" b="0" dirty="0" err="1">
                <a:effectLst/>
              </a:rPr>
              <a:t>Normal</a:t>
            </a:r>
            <a:r>
              <a:rPr lang="pl-PL" b="0" dirty="0">
                <a:effectLst/>
              </a:rPr>
              <a:t>’</a:t>
            </a:r>
          </a:p>
          <a:p>
            <a:r>
              <a:rPr lang="pl-PL" dirty="0"/>
              <a:t>Pomimo gorszych wyników modelu, otrzymane wyniki testów interpretowalności są identyczne</a:t>
            </a:r>
            <a:endParaRPr lang="pl-PL" b="0" dirty="0">
              <a:effectLst/>
            </a:endParaRPr>
          </a:p>
          <a:p>
            <a:endParaRPr lang="pl-PL" dirty="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4675A2F2-3309-A817-9B78-AB90DE63C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76682"/>
            <a:ext cx="6096851" cy="138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991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3A25485-7EA6-E961-36E4-80492D4B0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5462671-2796-F335-78BF-A7AE97DE5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335C41CB-8214-BD50-7CB7-0A67D81EB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8823"/>
            <a:ext cx="12192000" cy="632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29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0803464E-82A6-B375-3472-3E1956630BA9}"/>
              </a:ext>
            </a:extLst>
          </p:cNvPr>
          <p:cNvSpPr txBox="1"/>
          <p:nvPr/>
        </p:nvSpPr>
        <p:spPr>
          <a:xfrm>
            <a:off x="1219199" y="2828835"/>
            <a:ext cx="9753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400" dirty="0"/>
              <a:t>Zbiór zawiera </a:t>
            </a:r>
            <a:r>
              <a:rPr lang="pl-PL" sz="2400" b="1" dirty="0"/>
              <a:t>3 301 oznaczonych obrazów</a:t>
            </a:r>
            <a:r>
              <a:rPr lang="pl-PL" sz="2400" dirty="0"/>
              <a:t> z </a:t>
            </a:r>
            <a:r>
              <a:rPr lang="pl-PL" sz="2400" b="1" dirty="0"/>
              <a:t>endoskopii kapsułkowej</a:t>
            </a:r>
            <a:r>
              <a:rPr lang="pl-PL" sz="2400" dirty="0"/>
              <a:t>, podzielonych na trzy kategorie: </a:t>
            </a:r>
            <a:r>
              <a:rPr lang="pl-PL" sz="2400" b="1" dirty="0"/>
              <a:t>Normalne, Malformacje Tętniczo-Żylne oraz Wrzody</a:t>
            </a:r>
            <a:r>
              <a:rPr lang="pl-PL" sz="2400" dirty="0"/>
              <a:t>.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C4F10599-0244-4A12-C08F-09E4109B9AD1}"/>
              </a:ext>
            </a:extLst>
          </p:cNvPr>
          <p:cNvSpPr txBox="1"/>
          <p:nvPr/>
        </p:nvSpPr>
        <p:spPr>
          <a:xfrm>
            <a:off x="595311" y="1329809"/>
            <a:ext cx="1100137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sz="4400" dirty="0">
                <a:latin typeface="+mj-lt"/>
              </a:rPr>
              <a:t>Zawartość zbioru</a:t>
            </a:r>
          </a:p>
        </p:txBody>
      </p:sp>
    </p:spTree>
    <p:extLst>
      <p:ext uri="{BB962C8B-B14F-4D97-AF65-F5344CB8AC3E}">
        <p14:creationId xmlns:p14="http://schemas.microsoft.com/office/powerpoint/2010/main" val="33208006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57A0BA3-36BF-C18A-0AC4-7B8500AD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085C870-C97A-7CDC-D797-31146ED2A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16C4DDDA-81F8-CE2E-EA9A-C2EAB4267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" y="365125"/>
            <a:ext cx="12020550" cy="617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3508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D1FE613-062E-5267-7AAA-1967C0F14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E01270F-1CE3-64C1-41FC-B76C4DF31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C3AB735B-CBB6-06A9-B596-C0B24B744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5"/>
            <a:ext cx="12125688" cy="634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6055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1E2F0C7-E4E4-1310-899B-FBD26C563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1021958-F30E-CD07-E92D-02903FDAD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Spróbowaliśy</a:t>
            </a:r>
            <a:r>
              <a:rPr lang="pl-PL" dirty="0"/>
              <a:t> zmusić model do rozpoznania zmian poprzez powiększenie ich.</a:t>
            </a: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308441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379791-040D-F5F9-1D66-DC434FF3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53D545D8-C088-D316-B608-E76CB6519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65125"/>
            <a:ext cx="12136496" cy="6362700"/>
          </a:xfrm>
        </p:spPr>
      </p:pic>
    </p:spTree>
    <p:extLst>
      <p:ext uri="{BB962C8B-B14F-4D97-AF65-F5344CB8AC3E}">
        <p14:creationId xmlns:p14="http://schemas.microsoft.com/office/powerpoint/2010/main" val="1925354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5A8E9AD-931C-54E7-274C-08C49B58B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8E5C1B9-A36C-77EA-846E-CDCB49EDF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63F63B6B-FD5C-26FB-DEDF-C7EC78FC7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5"/>
            <a:ext cx="11871158" cy="617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3463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F52C49C-8656-AA80-EE4A-2BF0E9561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AF4DEBE-A7C0-B58E-468A-1D66EC257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9ED719A9-9DEE-5DCA-CE44-56ADEA5CB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" y="215597"/>
            <a:ext cx="12125325" cy="642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9979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FC987-CF1D-4050-CEE3-54DD950C8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801A555-6D35-F8A4-7B27-1B446F5D5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Cel 2 - Wnioski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75D534D-8C23-82B0-BB9D-D4B1AA208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Widzimy, że nawet przy próbie zmuszenia modelu do próby rozpoznania zmian, nadal kieruję się on szumem do podejmowania decyzji</a:t>
            </a:r>
          </a:p>
          <a:p>
            <a:r>
              <a:rPr lang="pl-PL" dirty="0"/>
              <a:t>Wniosek: Problem może dotyczyć </a:t>
            </a:r>
            <a:r>
              <a:rPr lang="pl-PL" dirty="0" err="1"/>
              <a:t>datasetu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886997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C7681-40A0-0001-4325-D422E18FF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9CE72A5-3FCA-DB52-71B1-05C47C27C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Cel 3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20A30EE-1AF7-8EA1-C13B-C790238F9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8925"/>
            <a:ext cx="10515600" cy="4351338"/>
          </a:xfrm>
        </p:spPr>
        <p:txBody>
          <a:bodyPr/>
          <a:lstStyle/>
          <a:p>
            <a:r>
              <a:rPr lang="pl-PL" dirty="0"/>
              <a:t>Znalezienie przyczyn, przez które model dochodzi do poprawnego wyniku pomimo popełniania błędów</a:t>
            </a:r>
          </a:p>
        </p:txBody>
      </p:sp>
    </p:spTree>
    <p:extLst>
      <p:ext uri="{BB962C8B-B14F-4D97-AF65-F5344CB8AC3E}">
        <p14:creationId xmlns:p14="http://schemas.microsoft.com/office/powerpoint/2010/main" val="39931790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49A8D5B-4C71-F81A-0136-8A2BEC8D7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416C8302-26E4-37AD-CF11-AE81C70CF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994D5435-3651-8511-E261-A00E27672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9800"/>
            <a:ext cx="12192000" cy="621636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9" name="Pismo odręczne 18">
                <a:extLst>
                  <a:ext uri="{FF2B5EF4-FFF2-40B4-BE49-F238E27FC236}">
                    <a16:creationId xmlns:a16="http://schemas.microsoft.com/office/drawing/2014/main" id="{36B612DD-C6FC-67E3-2416-E112BF255DDB}"/>
                  </a:ext>
                </a:extLst>
              </p14:cNvPr>
              <p14:cNvContentPartPr/>
              <p14:nvPr/>
            </p14:nvContentPartPr>
            <p14:xfrm>
              <a:off x="100224" y="2441376"/>
              <a:ext cx="1399680" cy="720"/>
            </p14:xfrm>
          </p:contentPart>
        </mc:Choice>
        <mc:Fallback>
          <p:pic>
            <p:nvPicPr>
              <p:cNvPr id="19" name="Pismo odręczne 18">
                <a:extLst>
                  <a:ext uri="{FF2B5EF4-FFF2-40B4-BE49-F238E27FC236}">
                    <a16:creationId xmlns:a16="http://schemas.microsoft.com/office/drawing/2014/main" id="{36B612DD-C6FC-67E3-2416-E112BF255DD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24" y="2081376"/>
                <a:ext cx="1579320" cy="7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2" name="Pismo odręczne 21">
                <a:extLst>
                  <a:ext uri="{FF2B5EF4-FFF2-40B4-BE49-F238E27FC236}">
                    <a16:creationId xmlns:a16="http://schemas.microsoft.com/office/drawing/2014/main" id="{DBD95EA0-2489-C157-C503-7AF8F49F8F8F}"/>
                  </a:ext>
                </a:extLst>
              </p14:cNvPr>
              <p14:cNvContentPartPr/>
              <p14:nvPr/>
            </p14:nvContentPartPr>
            <p14:xfrm>
              <a:off x="1499184" y="1389384"/>
              <a:ext cx="9720" cy="1024920"/>
            </p14:xfrm>
          </p:contentPart>
        </mc:Choice>
        <mc:Fallback>
          <p:pic>
            <p:nvPicPr>
              <p:cNvPr id="22" name="Pismo odręczne 21">
                <a:extLst>
                  <a:ext uri="{FF2B5EF4-FFF2-40B4-BE49-F238E27FC236}">
                    <a16:creationId xmlns:a16="http://schemas.microsoft.com/office/drawing/2014/main" id="{DBD95EA0-2489-C157-C503-7AF8F49F8F8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09184" y="1209384"/>
                <a:ext cx="189360" cy="138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4" name="Pismo odręczne 23">
                <a:extLst>
                  <a:ext uri="{FF2B5EF4-FFF2-40B4-BE49-F238E27FC236}">
                    <a16:creationId xmlns:a16="http://schemas.microsoft.com/office/drawing/2014/main" id="{17FACA5B-9E64-B2A0-F892-F611556FFEFB}"/>
                  </a:ext>
                </a:extLst>
              </p14:cNvPr>
              <p14:cNvContentPartPr/>
              <p14:nvPr/>
            </p14:nvContentPartPr>
            <p14:xfrm>
              <a:off x="1517544" y="1380744"/>
              <a:ext cx="10571400" cy="720"/>
            </p14:xfrm>
          </p:contentPart>
        </mc:Choice>
        <mc:Fallback>
          <p:pic>
            <p:nvPicPr>
              <p:cNvPr id="24" name="Pismo odręczne 23">
                <a:extLst>
                  <a:ext uri="{FF2B5EF4-FFF2-40B4-BE49-F238E27FC236}">
                    <a16:creationId xmlns:a16="http://schemas.microsoft.com/office/drawing/2014/main" id="{17FACA5B-9E64-B2A0-F892-F611556FFEF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27544" y="1020744"/>
                <a:ext cx="10751040" cy="7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6" name="Pismo odręczne 25">
                <a:extLst>
                  <a:ext uri="{FF2B5EF4-FFF2-40B4-BE49-F238E27FC236}">
                    <a16:creationId xmlns:a16="http://schemas.microsoft.com/office/drawing/2014/main" id="{9DE49728-FF54-EDFD-02E0-E4DACFD6A468}"/>
                  </a:ext>
                </a:extLst>
              </p14:cNvPr>
              <p14:cNvContentPartPr/>
              <p14:nvPr/>
            </p14:nvContentPartPr>
            <p14:xfrm>
              <a:off x="109584" y="3483576"/>
              <a:ext cx="5221440" cy="46080"/>
            </p14:xfrm>
          </p:contentPart>
        </mc:Choice>
        <mc:Fallback>
          <p:pic>
            <p:nvPicPr>
              <p:cNvPr id="26" name="Pismo odręczne 25">
                <a:extLst>
                  <a:ext uri="{FF2B5EF4-FFF2-40B4-BE49-F238E27FC236}">
                    <a16:creationId xmlns:a16="http://schemas.microsoft.com/office/drawing/2014/main" id="{9DE49728-FF54-EDFD-02E0-E4DACFD6A46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9584" y="3303576"/>
                <a:ext cx="5401080" cy="40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8" name="Pismo odręczne 27">
                <a:extLst>
                  <a:ext uri="{FF2B5EF4-FFF2-40B4-BE49-F238E27FC236}">
                    <a16:creationId xmlns:a16="http://schemas.microsoft.com/office/drawing/2014/main" id="{1655B34B-0652-2AB0-9110-A6AADD370F73}"/>
                  </a:ext>
                </a:extLst>
              </p14:cNvPr>
              <p14:cNvContentPartPr/>
              <p14:nvPr/>
            </p14:nvContentPartPr>
            <p14:xfrm>
              <a:off x="5321664" y="2449656"/>
              <a:ext cx="720" cy="1033920"/>
            </p14:xfrm>
          </p:contentPart>
        </mc:Choice>
        <mc:Fallback>
          <p:pic>
            <p:nvPicPr>
              <p:cNvPr id="28" name="Pismo odręczne 27">
                <a:extLst>
                  <a:ext uri="{FF2B5EF4-FFF2-40B4-BE49-F238E27FC236}">
                    <a16:creationId xmlns:a16="http://schemas.microsoft.com/office/drawing/2014/main" id="{1655B34B-0652-2AB0-9110-A6AADD370F7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141664" y="2270016"/>
                <a:ext cx="360000" cy="139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0" name="Pismo odręczne 29">
                <a:extLst>
                  <a:ext uri="{FF2B5EF4-FFF2-40B4-BE49-F238E27FC236}">
                    <a16:creationId xmlns:a16="http://schemas.microsoft.com/office/drawing/2014/main" id="{7BAE57F4-41E2-785A-31EE-8C90616D8C5F}"/>
                  </a:ext>
                </a:extLst>
              </p14:cNvPr>
              <p14:cNvContentPartPr/>
              <p14:nvPr/>
            </p14:nvContentPartPr>
            <p14:xfrm>
              <a:off x="5321664" y="2441376"/>
              <a:ext cx="6822000" cy="720"/>
            </p14:xfrm>
          </p:contentPart>
        </mc:Choice>
        <mc:Fallback>
          <p:pic>
            <p:nvPicPr>
              <p:cNvPr id="30" name="Pismo odręczne 29">
                <a:extLst>
                  <a:ext uri="{FF2B5EF4-FFF2-40B4-BE49-F238E27FC236}">
                    <a16:creationId xmlns:a16="http://schemas.microsoft.com/office/drawing/2014/main" id="{7BAE57F4-41E2-785A-31EE-8C90616D8C5F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231664" y="2081376"/>
                <a:ext cx="7001640" cy="7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2" name="Pismo odręczne 31">
                <a:extLst>
                  <a:ext uri="{FF2B5EF4-FFF2-40B4-BE49-F238E27FC236}">
                    <a16:creationId xmlns:a16="http://schemas.microsoft.com/office/drawing/2014/main" id="{02DD1FFE-FADD-78B8-2BF7-226830B4D4AB}"/>
                  </a:ext>
                </a:extLst>
              </p14:cNvPr>
              <p14:cNvContentPartPr/>
              <p14:nvPr/>
            </p14:nvContentPartPr>
            <p14:xfrm>
              <a:off x="5349024" y="3492576"/>
              <a:ext cx="6785280" cy="720"/>
            </p14:xfrm>
          </p:contentPart>
        </mc:Choice>
        <mc:Fallback>
          <p:pic>
            <p:nvPicPr>
              <p:cNvPr id="32" name="Pismo odręczne 31">
                <a:extLst>
                  <a:ext uri="{FF2B5EF4-FFF2-40B4-BE49-F238E27FC236}">
                    <a16:creationId xmlns:a16="http://schemas.microsoft.com/office/drawing/2014/main" id="{02DD1FFE-FADD-78B8-2BF7-226830B4D4AB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259024" y="3132576"/>
                <a:ext cx="6964920" cy="7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3" name="Pismo odręczne 32">
                <a:extLst>
                  <a:ext uri="{FF2B5EF4-FFF2-40B4-BE49-F238E27FC236}">
                    <a16:creationId xmlns:a16="http://schemas.microsoft.com/office/drawing/2014/main" id="{DC788F74-2C72-73EC-86D3-C2F6936B1891}"/>
                  </a:ext>
                </a:extLst>
              </p14:cNvPr>
              <p14:cNvContentPartPr/>
              <p14:nvPr/>
            </p14:nvContentPartPr>
            <p14:xfrm>
              <a:off x="10674504" y="2614896"/>
              <a:ext cx="79920" cy="850680"/>
            </p14:xfrm>
          </p:contentPart>
        </mc:Choice>
        <mc:Fallback>
          <p:pic>
            <p:nvPicPr>
              <p:cNvPr id="33" name="Pismo odręczne 32">
                <a:extLst>
                  <a:ext uri="{FF2B5EF4-FFF2-40B4-BE49-F238E27FC236}">
                    <a16:creationId xmlns:a16="http://schemas.microsoft.com/office/drawing/2014/main" id="{DC788F74-2C72-73EC-86D3-C2F6936B1891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584864" y="2434896"/>
                <a:ext cx="259560" cy="12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5" name="Pismo odręczne 34">
                <a:extLst>
                  <a:ext uri="{FF2B5EF4-FFF2-40B4-BE49-F238E27FC236}">
                    <a16:creationId xmlns:a16="http://schemas.microsoft.com/office/drawing/2014/main" id="{3C4DB01F-0992-89AA-69AE-227C90ECD523}"/>
                  </a:ext>
                </a:extLst>
              </p14:cNvPr>
              <p14:cNvContentPartPr/>
              <p14:nvPr/>
            </p14:nvContentPartPr>
            <p14:xfrm>
              <a:off x="109584" y="4517136"/>
              <a:ext cx="5989680" cy="18720"/>
            </p14:xfrm>
          </p:contentPart>
        </mc:Choice>
        <mc:Fallback>
          <p:pic>
            <p:nvPicPr>
              <p:cNvPr id="35" name="Pismo odręczne 34">
                <a:extLst>
                  <a:ext uri="{FF2B5EF4-FFF2-40B4-BE49-F238E27FC236}">
                    <a16:creationId xmlns:a16="http://schemas.microsoft.com/office/drawing/2014/main" id="{3C4DB01F-0992-89AA-69AE-227C90ECD523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9584" y="4337136"/>
                <a:ext cx="6169320" cy="37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37" name="Pismo odręczne 36">
                <a:extLst>
                  <a:ext uri="{FF2B5EF4-FFF2-40B4-BE49-F238E27FC236}">
                    <a16:creationId xmlns:a16="http://schemas.microsoft.com/office/drawing/2014/main" id="{19A9AE62-C073-3276-4FA5-07178CDC21D5}"/>
                  </a:ext>
                </a:extLst>
              </p14:cNvPr>
              <p14:cNvContentPartPr/>
              <p14:nvPr/>
            </p14:nvContentPartPr>
            <p14:xfrm>
              <a:off x="6098904" y="3703176"/>
              <a:ext cx="18720" cy="804960"/>
            </p14:xfrm>
          </p:contentPart>
        </mc:Choice>
        <mc:Fallback>
          <p:pic>
            <p:nvPicPr>
              <p:cNvPr id="37" name="Pismo odręczne 36">
                <a:extLst>
                  <a:ext uri="{FF2B5EF4-FFF2-40B4-BE49-F238E27FC236}">
                    <a16:creationId xmlns:a16="http://schemas.microsoft.com/office/drawing/2014/main" id="{19A9AE62-C073-3276-4FA5-07178CDC21D5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008904" y="3523176"/>
                <a:ext cx="198360" cy="11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39" name="Pismo odręczne 38">
                <a:extLst>
                  <a:ext uri="{FF2B5EF4-FFF2-40B4-BE49-F238E27FC236}">
                    <a16:creationId xmlns:a16="http://schemas.microsoft.com/office/drawing/2014/main" id="{20D4DF46-911D-F679-8231-CCEF6306CC0B}"/>
                  </a:ext>
                </a:extLst>
              </p14:cNvPr>
              <p14:cNvContentPartPr/>
              <p14:nvPr/>
            </p14:nvContentPartPr>
            <p14:xfrm>
              <a:off x="3035664" y="3629736"/>
              <a:ext cx="720" cy="915120"/>
            </p14:xfrm>
          </p:contentPart>
        </mc:Choice>
        <mc:Fallback>
          <p:pic>
            <p:nvPicPr>
              <p:cNvPr id="39" name="Pismo odręczne 38">
                <a:extLst>
                  <a:ext uri="{FF2B5EF4-FFF2-40B4-BE49-F238E27FC236}">
                    <a16:creationId xmlns:a16="http://schemas.microsoft.com/office/drawing/2014/main" id="{20D4DF46-911D-F679-8231-CCEF6306CC0B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855664" y="3449736"/>
                <a:ext cx="360000" cy="127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43" name="Pismo odręczne 42">
                <a:extLst>
                  <a:ext uri="{FF2B5EF4-FFF2-40B4-BE49-F238E27FC236}">
                    <a16:creationId xmlns:a16="http://schemas.microsoft.com/office/drawing/2014/main" id="{F6337D20-9856-E849-082C-C1EDCAA27EB6}"/>
                  </a:ext>
                </a:extLst>
              </p14:cNvPr>
              <p14:cNvContentPartPr/>
              <p14:nvPr/>
            </p14:nvContentPartPr>
            <p14:xfrm>
              <a:off x="9921024" y="5650488"/>
              <a:ext cx="720" cy="1098000"/>
            </p14:xfrm>
          </p:contentPart>
        </mc:Choice>
        <mc:Fallback>
          <p:pic>
            <p:nvPicPr>
              <p:cNvPr id="43" name="Pismo odręczne 42">
                <a:extLst>
                  <a:ext uri="{FF2B5EF4-FFF2-40B4-BE49-F238E27FC236}">
                    <a16:creationId xmlns:a16="http://schemas.microsoft.com/office/drawing/2014/main" id="{F6337D20-9856-E849-082C-C1EDCAA27EB6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9741024" y="5470488"/>
                <a:ext cx="360000" cy="145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45" name="Pismo odręczne 44">
                <a:extLst>
                  <a:ext uri="{FF2B5EF4-FFF2-40B4-BE49-F238E27FC236}">
                    <a16:creationId xmlns:a16="http://schemas.microsoft.com/office/drawing/2014/main" id="{C07E51ED-4DA3-0CE9-F9B7-64A69D92A6C0}"/>
                  </a:ext>
                </a:extLst>
              </p14:cNvPr>
              <p14:cNvContentPartPr/>
              <p14:nvPr/>
            </p14:nvContentPartPr>
            <p14:xfrm>
              <a:off x="9930384" y="5568408"/>
              <a:ext cx="2213280" cy="360"/>
            </p14:xfrm>
          </p:contentPart>
        </mc:Choice>
        <mc:Fallback>
          <p:pic>
            <p:nvPicPr>
              <p:cNvPr id="45" name="Pismo odręczne 44">
                <a:extLst>
                  <a:ext uri="{FF2B5EF4-FFF2-40B4-BE49-F238E27FC236}">
                    <a16:creationId xmlns:a16="http://schemas.microsoft.com/office/drawing/2014/main" id="{C07E51ED-4DA3-0CE9-F9B7-64A69D92A6C0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9840384" y="5388408"/>
                <a:ext cx="2392920" cy="3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43084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91EC5FA-1A37-4843-B89B-F9A42ACB7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6D4584C-30E0-BD55-F503-375CBBE37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8CC94E6E-2D01-A94F-EF67-A7C88E1C3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032"/>
            <a:ext cx="12192000" cy="618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412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C7D67A4-4B7E-E1A0-0A65-8E309605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Przykłady zdjęć przed wyczyszczeniem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9E45F25-DDA7-229C-8F62-C4A7CDF49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7250778" cy="823912"/>
          </a:xfrm>
        </p:spPr>
        <p:txBody>
          <a:bodyPr/>
          <a:lstStyle/>
          <a:p>
            <a:r>
              <a:rPr lang="pl-PL" dirty="0"/>
              <a:t>AVM				</a:t>
            </a:r>
            <a:r>
              <a:rPr lang="pl-PL" dirty="0" err="1"/>
              <a:t>Normal</a:t>
            </a:r>
            <a:endParaRPr lang="pl-PL" dirty="0"/>
          </a:p>
        </p:txBody>
      </p:sp>
      <p:pic>
        <p:nvPicPr>
          <p:cNvPr id="9" name="Symbol zastępczy zawartości 8" descr="Obraz zawierający zrzut ekranu, talerz, astronomia">
            <a:extLst>
              <a:ext uri="{FF2B5EF4-FFF2-40B4-BE49-F238E27FC236}">
                <a16:creationId xmlns:a16="http://schemas.microsoft.com/office/drawing/2014/main" id="{4339AE04-5175-7D84-A15E-95AA390444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92" y="2505075"/>
            <a:ext cx="3684588" cy="3684588"/>
          </a:xfrm>
        </p:spPr>
      </p:pic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2E037D6C-3161-2C12-3BBE-B5D678B29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90566" y="1681163"/>
            <a:ext cx="3684591" cy="823912"/>
          </a:xfrm>
        </p:spPr>
        <p:txBody>
          <a:bodyPr/>
          <a:lstStyle/>
          <a:p>
            <a:r>
              <a:rPr lang="pl-PL" dirty="0" err="1"/>
              <a:t>Ulcer</a:t>
            </a:r>
            <a:endParaRPr lang="pl-PL" dirty="0"/>
          </a:p>
        </p:txBody>
      </p:sp>
      <p:pic>
        <p:nvPicPr>
          <p:cNvPr id="11" name="Symbol zastępczy zawartości 10" descr="Obraz zawierający kula, krąg, zrzut ekranu, astronomi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1FB48EE7-1B0D-FAA2-D536-FB9A54F6F81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8" y="2505075"/>
            <a:ext cx="3684588" cy="3684588"/>
          </a:xfrm>
        </p:spPr>
      </p:pic>
      <p:pic>
        <p:nvPicPr>
          <p:cNvPr id="13" name="Obraz 12" descr="Obraz zawierający krąg, księżyc, kula, Obiekt astronomiczny">
            <a:extLst>
              <a:ext uri="{FF2B5EF4-FFF2-40B4-BE49-F238E27FC236}">
                <a16:creationId xmlns:a16="http://schemas.microsoft.com/office/drawing/2014/main" id="{45274BAA-0350-3D70-8D84-C759C0DDE9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0564" y="2505075"/>
            <a:ext cx="3684588" cy="368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349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A01A0C9-097A-8C04-02B3-5D84184AC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6235882-7171-39DB-1FEE-20DDD40DD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3214A9C4-1730-CC37-37E5-988E17AF0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1541"/>
            <a:ext cx="12192000" cy="61349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Pismo odręczne 6">
                <a:extLst>
                  <a:ext uri="{FF2B5EF4-FFF2-40B4-BE49-F238E27FC236}">
                    <a16:creationId xmlns:a16="http://schemas.microsoft.com/office/drawing/2014/main" id="{FA9EADD8-65ED-E7B4-1015-3A802A8DB8E5}"/>
                  </a:ext>
                </a:extLst>
              </p14:cNvPr>
              <p14:cNvContentPartPr/>
              <p14:nvPr/>
            </p14:nvContentPartPr>
            <p14:xfrm>
              <a:off x="83580" y="4282500"/>
              <a:ext cx="2118600" cy="45720"/>
            </p14:xfrm>
          </p:contentPart>
        </mc:Choice>
        <mc:Fallback>
          <p:pic>
            <p:nvPicPr>
              <p:cNvPr id="7" name="Pismo odręczne 6">
                <a:extLst>
                  <a:ext uri="{FF2B5EF4-FFF2-40B4-BE49-F238E27FC236}">
                    <a16:creationId xmlns:a16="http://schemas.microsoft.com/office/drawing/2014/main" id="{FA9EADD8-65ED-E7B4-1015-3A802A8DB8E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420" y="4102500"/>
                <a:ext cx="229824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Pismo odręczne 7">
                <a:extLst>
                  <a:ext uri="{FF2B5EF4-FFF2-40B4-BE49-F238E27FC236}">
                    <a16:creationId xmlns:a16="http://schemas.microsoft.com/office/drawing/2014/main" id="{FD7A616D-0A92-AC5A-6031-6BFD3E49134E}"/>
                  </a:ext>
                </a:extLst>
              </p14:cNvPr>
              <p14:cNvContentPartPr/>
              <p14:nvPr/>
            </p14:nvContentPartPr>
            <p14:xfrm>
              <a:off x="5478540" y="4282140"/>
              <a:ext cx="547920" cy="25920"/>
            </p14:xfrm>
          </p:contentPart>
        </mc:Choice>
        <mc:Fallback>
          <p:pic>
            <p:nvPicPr>
              <p:cNvPr id="8" name="Pismo odręczne 7">
                <a:extLst>
                  <a:ext uri="{FF2B5EF4-FFF2-40B4-BE49-F238E27FC236}">
                    <a16:creationId xmlns:a16="http://schemas.microsoft.com/office/drawing/2014/main" id="{FD7A616D-0A92-AC5A-6031-6BFD3E49134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88900" y="4102140"/>
                <a:ext cx="72756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Pismo odręczne 8">
                <a:extLst>
                  <a:ext uri="{FF2B5EF4-FFF2-40B4-BE49-F238E27FC236}">
                    <a16:creationId xmlns:a16="http://schemas.microsoft.com/office/drawing/2014/main" id="{71EE3CBA-E6F2-27A0-8A11-B77FECB5CE70}"/>
                  </a:ext>
                </a:extLst>
              </p14:cNvPr>
              <p14:cNvContentPartPr/>
              <p14:nvPr/>
            </p14:nvContentPartPr>
            <p14:xfrm>
              <a:off x="5486460" y="3238500"/>
              <a:ext cx="555840" cy="69120"/>
            </p14:xfrm>
          </p:contentPart>
        </mc:Choice>
        <mc:Fallback>
          <p:pic>
            <p:nvPicPr>
              <p:cNvPr id="9" name="Pismo odręczne 8">
                <a:extLst>
                  <a:ext uri="{FF2B5EF4-FFF2-40B4-BE49-F238E27FC236}">
                    <a16:creationId xmlns:a16="http://schemas.microsoft.com/office/drawing/2014/main" id="{71EE3CBA-E6F2-27A0-8A11-B77FECB5CE70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96460" y="3058500"/>
                <a:ext cx="735480" cy="42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1" name="Pismo odręczne 10">
                <a:extLst>
                  <a:ext uri="{FF2B5EF4-FFF2-40B4-BE49-F238E27FC236}">
                    <a16:creationId xmlns:a16="http://schemas.microsoft.com/office/drawing/2014/main" id="{BE7D07AC-6837-36BA-C78A-D5BD553CD284}"/>
                  </a:ext>
                </a:extLst>
              </p14:cNvPr>
              <p14:cNvContentPartPr/>
              <p14:nvPr/>
            </p14:nvContentPartPr>
            <p14:xfrm>
              <a:off x="7040580" y="3253620"/>
              <a:ext cx="495720" cy="15480"/>
            </p14:xfrm>
          </p:contentPart>
        </mc:Choice>
        <mc:Fallback>
          <p:pic>
            <p:nvPicPr>
              <p:cNvPr id="11" name="Pismo odręczne 10">
                <a:extLst>
                  <a:ext uri="{FF2B5EF4-FFF2-40B4-BE49-F238E27FC236}">
                    <a16:creationId xmlns:a16="http://schemas.microsoft.com/office/drawing/2014/main" id="{BE7D07AC-6837-36BA-C78A-D5BD553CD28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950580" y="3073620"/>
                <a:ext cx="67536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2" name="Pismo odręczne 11">
                <a:extLst>
                  <a:ext uri="{FF2B5EF4-FFF2-40B4-BE49-F238E27FC236}">
                    <a16:creationId xmlns:a16="http://schemas.microsoft.com/office/drawing/2014/main" id="{59DCE80B-FC79-B48F-53AF-0698E536C5D6}"/>
                  </a:ext>
                </a:extLst>
              </p14:cNvPr>
              <p14:cNvContentPartPr/>
              <p14:nvPr/>
            </p14:nvContentPartPr>
            <p14:xfrm>
              <a:off x="7756980" y="3276300"/>
              <a:ext cx="529920" cy="8280"/>
            </p14:xfrm>
          </p:contentPart>
        </mc:Choice>
        <mc:Fallback>
          <p:pic>
            <p:nvPicPr>
              <p:cNvPr id="12" name="Pismo odręczne 11">
                <a:extLst>
                  <a:ext uri="{FF2B5EF4-FFF2-40B4-BE49-F238E27FC236}">
                    <a16:creationId xmlns:a16="http://schemas.microsoft.com/office/drawing/2014/main" id="{59DCE80B-FC79-B48F-53AF-0698E536C5D6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666980" y="3096660"/>
                <a:ext cx="70956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3" name="Pismo odręczne 12">
                <a:extLst>
                  <a:ext uri="{FF2B5EF4-FFF2-40B4-BE49-F238E27FC236}">
                    <a16:creationId xmlns:a16="http://schemas.microsoft.com/office/drawing/2014/main" id="{6A1BF11A-07BF-1B9A-F657-DB32FBFD90E6}"/>
                  </a:ext>
                </a:extLst>
              </p14:cNvPr>
              <p14:cNvContentPartPr/>
              <p14:nvPr/>
            </p14:nvContentPartPr>
            <p14:xfrm>
              <a:off x="7810260" y="4314180"/>
              <a:ext cx="466200" cy="14760"/>
            </p14:xfrm>
          </p:contentPart>
        </mc:Choice>
        <mc:Fallback>
          <p:pic>
            <p:nvPicPr>
              <p:cNvPr id="13" name="Pismo odręczne 12">
                <a:extLst>
                  <a:ext uri="{FF2B5EF4-FFF2-40B4-BE49-F238E27FC236}">
                    <a16:creationId xmlns:a16="http://schemas.microsoft.com/office/drawing/2014/main" id="{6A1BF11A-07BF-1B9A-F657-DB32FBFD90E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720260" y="4134540"/>
                <a:ext cx="64584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4" name="Pismo odręczne 13">
                <a:extLst>
                  <a:ext uri="{FF2B5EF4-FFF2-40B4-BE49-F238E27FC236}">
                    <a16:creationId xmlns:a16="http://schemas.microsoft.com/office/drawing/2014/main" id="{D11F3928-A0C8-660B-5F4F-39B160488288}"/>
                  </a:ext>
                </a:extLst>
              </p14:cNvPr>
              <p14:cNvContentPartPr/>
              <p14:nvPr/>
            </p14:nvContentPartPr>
            <p14:xfrm>
              <a:off x="9342060" y="3230580"/>
              <a:ext cx="1203120" cy="61560"/>
            </p14:xfrm>
          </p:contentPart>
        </mc:Choice>
        <mc:Fallback>
          <p:pic>
            <p:nvPicPr>
              <p:cNvPr id="14" name="Pismo odręczne 13">
                <a:extLst>
                  <a:ext uri="{FF2B5EF4-FFF2-40B4-BE49-F238E27FC236}">
                    <a16:creationId xmlns:a16="http://schemas.microsoft.com/office/drawing/2014/main" id="{D11F3928-A0C8-660B-5F4F-39B160488288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252420" y="3050940"/>
                <a:ext cx="1382760" cy="42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6" name="Pismo odręczne 15">
                <a:extLst>
                  <a:ext uri="{FF2B5EF4-FFF2-40B4-BE49-F238E27FC236}">
                    <a16:creationId xmlns:a16="http://schemas.microsoft.com/office/drawing/2014/main" id="{8D13AA9E-01A6-9890-6F2B-14723A5860BC}"/>
                  </a:ext>
                </a:extLst>
              </p14:cNvPr>
              <p14:cNvContentPartPr/>
              <p14:nvPr/>
            </p14:nvContentPartPr>
            <p14:xfrm>
              <a:off x="159900" y="5364300"/>
              <a:ext cx="3558600" cy="38520"/>
            </p14:xfrm>
          </p:contentPart>
        </mc:Choice>
        <mc:Fallback>
          <p:pic>
            <p:nvPicPr>
              <p:cNvPr id="16" name="Pismo odręczne 15">
                <a:extLst>
                  <a:ext uri="{FF2B5EF4-FFF2-40B4-BE49-F238E27FC236}">
                    <a16:creationId xmlns:a16="http://schemas.microsoft.com/office/drawing/2014/main" id="{8D13AA9E-01A6-9890-6F2B-14723A5860B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9900" y="5184300"/>
                <a:ext cx="373824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8" name="Pismo odręczne 17">
                <a:extLst>
                  <a:ext uri="{FF2B5EF4-FFF2-40B4-BE49-F238E27FC236}">
                    <a16:creationId xmlns:a16="http://schemas.microsoft.com/office/drawing/2014/main" id="{FECEF9FB-9958-A6EA-E195-D999246B455E}"/>
                  </a:ext>
                </a:extLst>
              </p14:cNvPr>
              <p14:cNvContentPartPr/>
              <p14:nvPr/>
            </p14:nvContentPartPr>
            <p14:xfrm>
              <a:off x="152340" y="6385260"/>
              <a:ext cx="11933640" cy="720"/>
            </p14:xfrm>
          </p:contentPart>
        </mc:Choice>
        <mc:Fallback>
          <p:pic>
            <p:nvPicPr>
              <p:cNvPr id="18" name="Pismo odręczne 17">
                <a:extLst>
                  <a:ext uri="{FF2B5EF4-FFF2-40B4-BE49-F238E27FC236}">
                    <a16:creationId xmlns:a16="http://schemas.microsoft.com/office/drawing/2014/main" id="{FECEF9FB-9958-A6EA-E195-D999246B455E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2340" y="6025260"/>
                <a:ext cx="12113280" cy="7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3" name="Pismo odręczne 22">
                <a:extLst>
                  <a:ext uri="{FF2B5EF4-FFF2-40B4-BE49-F238E27FC236}">
                    <a16:creationId xmlns:a16="http://schemas.microsoft.com/office/drawing/2014/main" id="{4B619E63-0AD7-8576-D890-76B2BDE71CB8}"/>
                  </a:ext>
                </a:extLst>
              </p14:cNvPr>
              <p14:cNvContentPartPr/>
              <p14:nvPr/>
            </p14:nvContentPartPr>
            <p14:xfrm>
              <a:off x="3954660" y="5349180"/>
              <a:ext cx="7399800" cy="720"/>
            </p14:xfrm>
          </p:contentPart>
        </mc:Choice>
        <mc:Fallback>
          <p:pic>
            <p:nvPicPr>
              <p:cNvPr id="23" name="Pismo odręczne 22">
                <a:extLst>
                  <a:ext uri="{FF2B5EF4-FFF2-40B4-BE49-F238E27FC236}">
                    <a16:creationId xmlns:a16="http://schemas.microsoft.com/office/drawing/2014/main" id="{4B619E63-0AD7-8576-D890-76B2BDE71CB8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864660" y="4989180"/>
                <a:ext cx="7579440" cy="7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5" name="Pismo odręczne 24">
                <a:extLst>
                  <a:ext uri="{FF2B5EF4-FFF2-40B4-BE49-F238E27FC236}">
                    <a16:creationId xmlns:a16="http://schemas.microsoft.com/office/drawing/2014/main" id="{9E0048BD-343A-9A68-1C45-325675CF1395}"/>
                  </a:ext>
                </a:extLst>
              </p14:cNvPr>
              <p14:cNvContentPartPr/>
              <p14:nvPr/>
            </p14:nvContentPartPr>
            <p14:xfrm>
              <a:off x="152340" y="2224740"/>
              <a:ext cx="11903040" cy="720"/>
            </p14:xfrm>
          </p:contentPart>
        </mc:Choice>
        <mc:Fallback>
          <p:pic>
            <p:nvPicPr>
              <p:cNvPr id="25" name="Pismo odręczne 24">
                <a:extLst>
                  <a:ext uri="{FF2B5EF4-FFF2-40B4-BE49-F238E27FC236}">
                    <a16:creationId xmlns:a16="http://schemas.microsoft.com/office/drawing/2014/main" id="{9E0048BD-343A-9A68-1C45-325675CF1395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2340" y="1864740"/>
                <a:ext cx="12082680" cy="7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7" name="Pismo odręczne 26">
                <a:extLst>
                  <a:ext uri="{FF2B5EF4-FFF2-40B4-BE49-F238E27FC236}">
                    <a16:creationId xmlns:a16="http://schemas.microsoft.com/office/drawing/2014/main" id="{147C0621-6372-799A-924C-E01376168DE0}"/>
                  </a:ext>
                </a:extLst>
              </p14:cNvPr>
              <p14:cNvContentPartPr/>
              <p14:nvPr/>
            </p14:nvContentPartPr>
            <p14:xfrm>
              <a:off x="167460" y="3245700"/>
              <a:ext cx="2781720" cy="23400"/>
            </p14:xfrm>
          </p:contentPart>
        </mc:Choice>
        <mc:Fallback>
          <p:pic>
            <p:nvPicPr>
              <p:cNvPr id="27" name="Pismo odręczne 26">
                <a:extLst>
                  <a:ext uri="{FF2B5EF4-FFF2-40B4-BE49-F238E27FC236}">
                    <a16:creationId xmlns:a16="http://schemas.microsoft.com/office/drawing/2014/main" id="{147C0621-6372-799A-924C-E01376168DE0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7460" y="3065700"/>
                <a:ext cx="296136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9" name="Pismo odręczne 28">
                <a:extLst>
                  <a:ext uri="{FF2B5EF4-FFF2-40B4-BE49-F238E27FC236}">
                    <a16:creationId xmlns:a16="http://schemas.microsoft.com/office/drawing/2014/main" id="{36AB4FF5-7C86-BFEB-2125-C8F1F6E12D65}"/>
                  </a:ext>
                </a:extLst>
              </p14:cNvPr>
              <p14:cNvContentPartPr/>
              <p14:nvPr/>
            </p14:nvContentPartPr>
            <p14:xfrm>
              <a:off x="3954660" y="1173540"/>
              <a:ext cx="8130960" cy="360"/>
            </p14:xfrm>
          </p:contentPart>
        </mc:Choice>
        <mc:Fallback>
          <p:pic>
            <p:nvPicPr>
              <p:cNvPr id="29" name="Pismo odręczne 28">
                <a:extLst>
                  <a:ext uri="{FF2B5EF4-FFF2-40B4-BE49-F238E27FC236}">
                    <a16:creationId xmlns:a16="http://schemas.microsoft.com/office/drawing/2014/main" id="{36AB4FF5-7C86-BFEB-2125-C8F1F6E12D65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864660" y="993540"/>
                <a:ext cx="8310600" cy="3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02756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A2A9814-0014-D057-2A84-9CAFAC5C0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Cel 3 - Wnioski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BC032EB-A81F-598A-8F1F-2993E8924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 dirty="0"/>
              <a:t>Na obrazkach widać, że bardzo duża część to duplikaty jednego zdjęcia z minimalną zmianą w kolejności:</a:t>
            </a:r>
          </a:p>
          <a:p>
            <a:pPr lvl="1"/>
            <a:r>
              <a:rPr lang="pl-PL" dirty="0"/>
              <a:t>1. – AVM – pogrupowane kolejnością</a:t>
            </a:r>
          </a:p>
          <a:p>
            <a:pPr lvl="1"/>
            <a:r>
              <a:rPr lang="pl-PL" dirty="0"/>
              <a:t>2. – </a:t>
            </a:r>
            <a:r>
              <a:rPr lang="pl-PL" dirty="0" err="1"/>
              <a:t>Normal</a:t>
            </a:r>
            <a:r>
              <a:rPr lang="pl-PL" dirty="0"/>
              <a:t> – widać, że każde </a:t>
            </a:r>
            <a:r>
              <a:rPr lang="pl-PL" dirty="0" err="1"/>
              <a:t>zjęcie</a:t>
            </a:r>
            <a:r>
              <a:rPr lang="pl-PL" dirty="0"/>
              <a:t> jest podobne do innego (styl, kolor tła, skierowanie kamery)</a:t>
            </a:r>
          </a:p>
          <a:p>
            <a:pPr lvl="1"/>
            <a:r>
              <a:rPr lang="pl-PL" dirty="0"/>
              <a:t>3. - </a:t>
            </a:r>
            <a:r>
              <a:rPr lang="pl-PL" dirty="0" err="1"/>
              <a:t>Ulcer</a:t>
            </a:r>
            <a:r>
              <a:rPr lang="pl-PL" dirty="0"/>
              <a:t> – zdjęcia pogrupowane kolorami)</a:t>
            </a:r>
          </a:p>
          <a:p>
            <a:r>
              <a:rPr lang="pl-PL" dirty="0"/>
              <a:t>Pomimo, że teoretycznie </a:t>
            </a:r>
            <a:r>
              <a:rPr lang="pl-PL" dirty="0" err="1"/>
              <a:t>dataset</a:t>
            </a:r>
            <a:r>
              <a:rPr lang="pl-PL" dirty="0"/>
              <a:t> zawiera 3000 unikalnych zdjęć tak w praktyce jest to zaledwie niewielki ułamek tej liczby (szacujemy na 150-250)</a:t>
            </a:r>
          </a:p>
          <a:p>
            <a:r>
              <a:rPr lang="pl-PL" dirty="0"/>
              <a:t>Przez niewielką ilość obrazków model będzie „zapamiętywał” zamiast się uczyć – bardzo dobrze działa na wszystkich zdjęciach z </a:t>
            </a:r>
            <a:r>
              <a:rPr lang="pl-PL" dirty="0" err="1"/>
              <a:t>datasetu</a:t>
            </a:r>
            <a:r>
              <a:rPr lang="pl-PL" dirty="0"/>
              <a:t> lecz nie będzie dobrze działał na nowych danych</a:t>
            </a:r>
          </a:p>
        </p:txBody>
      </p:sp>
    </p:spTree>
    <p:extLst>
      <p:ext uri="{BB962C8B-B14F-4D97-AF65-F5344CB8AC3E}">
        <p14:creationId xmlns:p14="http://schemas.microsoft.com/office/powerpoint/2010/main" val="18731389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8246824-35CC-E44F-3559-06A37B18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Milestone</a:t>
            </a:r>
            <a:r>
              <a:rPr lang="pl-PL" dirty="0"/>
              <a:t> 3 – finalny wniosek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9E43390-E262-02A3-DC71-F05336BD8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Na otrzymanym </a:t>
            </a:r>
            <a:r>
              <a:rPr lang="pl-PL" dirty="0" err="1"/>
              <a:t>datasetcie</a:t>
            </a:r>
            <a:r>
              <a:rPr lang="pl-PL" dirty="0"/>
              <a:t> niemożliwe jest stworzenie uniwersalnego modelu, który za razem byłby praktyczny, ze względu na zbyt małą ilość unikalnych danych</a:t>
            </a:r>
          </a:p>
        </p:txBody>
      </p:sp>
    </p:spTree>
    <p:extLst>
      <p:ext uri="{BB962C8B-B14F-4D97-AF65-F5344CB8AC3E}">
        <p14:creationId xmlns:p14="http://schemas.microsoft.com/office/powerpoint/2010/main" val="37990621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EECDB4D2-DA16-4DD4-DD47-B934A57FEB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Dziękujemy za uwagę</a:t>
            </a:r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20B2C6C8-6650-6E2E-CCBF-FD496EE53E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Cezary Polkowski</a:t>
            </a:r>
          </a:p>
          <a:p>
            <a:r>
              <a:rPr lang="pl-PL" dirty="0"/>
              <a:t>Alicja Przeździecka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71110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8CC64E-5A79-8473-66A5-169E43B20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4CE604F-C622-005F-C7E4-03179099B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Przykłady zdjęć po wyczyszczeniu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AC916A78-BB9D-4261-B40E-8D287CEFF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7250778" cy="823912"/>
          </a:xfrm>
        </p:spPr>
        <p:txBody>
          <a:bodyPr/>
          <a:lstStyle/>
          <a:p>
            <a:r>
              <a:rPr lang="pl-PL" dirty="0"/>
              <a:t>AVM				</a:t>
            </a:r>
            <a:r>
              <a:rPr lang="pl-PL" dirty="0" err="1"/>
              <a:t>Normal</a:t>
            </a:r>
            <a:endParaRPr lang="pl-PL" dirty="0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5330C5A8-A427-F673-A47A-9377F1073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90566" y="1681163"/>
            <a:ext cx="3684591" cy="823912"/>
          </a:xfrm>
        </p:spPr>
        <p:txBody>
          <a:bodyPr/>
          <a:lstStyle/>
          <a:p>
            <a:r>
              <a:rPr lang="pl-PL" dirty="0" err="1"/>
              <a:t>Ulcer</a:t>
            </a:r>
            <a:endParaRPr lang="pl-PL" dirty="0"/>
          </a:p>
        </p:txBody>
      </p:sp>
      <p:pic>
        <p:nvPicPr>
          <p:cNvPr id="15" name="Symbol zastępczy zawartości 14" descr="Obraz zawierający kula, Bursztyn, żółty, astronomia">
            <a:extLst>
              <a:ext uri="{FF2B5EF4-FFF2-40B4-BE49-F238E27FC236}">
                <a16:creationId xmlns:a16="http://schemas.microsoft.com/office/drawing/2014/main" id="{11F9FCE1-C850-9DB4-7173-143A66C12D2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40" y="2514600"/>
            <a:ext cx="3684588" cy="3684588"/>
          </a:xfrm>
        </p:spPr>
      </p:pic>
      <p:pic>
        <p:nvPicPr>
          <p:cNvPr id="19" name="Symbol zastępczy zawartości 18" descr="Obraz zawierający kula, krąg, Bursztyn, złoto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652815D1-CF0C-218B-FCF7-A3E35E93EFB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8" y="2514600"/>
            <a:ext cx="3684588" cy="3684588"/>
          </a:xfrm>
        </p:spPr>
      </p:pic>
      <p:pic>
        <p:nvPicPr>
          <p:cNvPr id="21" name="Obraz 20" descr="Obraz zawierający księżyc, Obiekt astronomiczny, kula, planeta">
            <a:extLst>
              <a:ext uri="{FF2B5EF4-FFF2-40B4-BE49-F238E27FC236}">
                <a16:creationId xmlns:a16="http://schemas.microsoft.com/office/drawing/2014/main" id="{A36BC93B-23F8-313A-8E2E-F41CE8DDE5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0569" y="2505074"/>
            <a:ext cx="3684588" cy="369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374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E570113-2239-E0CB-651F-030100D7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Przykłady zdjęcia do usunięcia</a:t>
            </a:r>
          </a:p>
        </p:txBody>
      </p:sp>
      <p:pic>
        <p:nvPicPr>
          <p:cNvPr id="9" name="Symbol zastępczy zawartości 8" descr="Obraz zawierający kula, pęcherz/bańka, astronomia, natur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2B7B935C-00CF-017E-8B6B-05FCF13FB41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331" y="1825625"/>
            <a:ext cx="4351338" cy="4351338"/>
          </a:xfrm>
        </p:spPr>
      </p:pic>
      <p:pic>
        <p:nvPicPr>
          <p:cNvPr id="7" name="Symbol zastępczy zawartości 6" descr="Obraz zawierający Obiekt astronomiczny, kula, księżyc, planet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602C0D7A-DCFE-9BA4-04F0-576D149FC7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404922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Obraz zawierający kula, Obiekt astronomiczny, planeta, księżyc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A6001D5E-E46D-5011-1D8B-5DF74A7A9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649604"/>
            <a:ext cx="3517119" cy="3552646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2497D33E-006F-0203-5E86-55A87BD2D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666098"/>
            <a:ext cx="3537345" cy="3519657"/>
          </a:xfrm>
          <a:prstGeom prst="rect">
            <a:avLst/>
          </a:prstGeom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073B68EB-E0E3-D629-07C9-5C1A8EBFD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1671765"/>
            <a:ext cx="3517120" cy="350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354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>
            <a:extLst>
              <a:ext uri="{FF2B5EF4-FFF2-40B4-BE49-F238E27FC236}">
                <a16:creationId xmlns:a16="http://schemas.microsoft.com/office/drawing/2014/main" id="{62066B8C-D253-F2FC-E9BB-DCB7650F8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58" y="1699638"/>
            <a:ext cx="3517119" cy="3598075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FDDDBC22-D546-BC11-A67B-A52829F05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763374"/>
            <a:ext cx="3745467" cy="3520739"/>
          </a:xfrm>
          <a:prstGeom prst="rect">
            <a:avLst/>
          </a:prstGeom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D7F6AD29-5DD1-16C9-37BE-D433987A6C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120" y="1699638"/>
            <a:ext cx="3517120" cy="358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806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7699A10-310F-AA26-1594-AC287A6DF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Ilość zdjęć dla każdej klasyfikacji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45FED75-269D-6759-AC6E-1BD712CBA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213" y="1278732"/>
            <a:ext cx="5157787" cy="823912"/>
          </a:xfrm>
        </p:spPr>
        <p:txBody>
          <a:bodyPr/>
          <a:lstStyle/>
          <a:p>
            <a:r>
              <a:rPr lang="pl-PL" dirty="0"/>
              <a:t>Przed usunięciem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D4D6921D-5FEC-E1A9-B78D-71244237B9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08812" y="1310302"/>
            <a:ext cx="5183188" cy="823912"/>
          </a:xfrm>
        </p:spPr>
        <p:txBody>
          <a:bodyPr/>
          <a:lstStyle/>
          <a:p>
            <a:r>
              <a:rPr lang="pl-PL" dirty="0"/>
              <a:t>Po usunięciu</a:t>
            </a:r>
          </a:p>
        </p:txBody>
      </p:sp>
      <p:pic>
        <p:nvPicPr>
          <p:cNvPr id="13" name="Symbol zastępczy zawartości 12">
            <a:extLst>
              <a:ext uri="{FF2B5EF4-FFF2-40B4-BE49-F238E27FC236}">
                <a16:creationId xmlns:a16="http://schemas.microsoft.com/office/drawing/2014/main" id="{4ED58A96-1FB9-7566-BEDA-DF62435E90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964" y="2229255"/>
            <a:ext cx="3896269" cy="2010056"/>
          </a:xfrm>
        </p:spPr>
      </p:pic>
      <p:pic>
        <p:nvPicPr>
          <p:cNvPr id="15" name="Obraz 14">
            <a:extLst>
              <a:ext uri="{FF2B5EF4-FFF2-40B4-BE49-F238E27FC236}">
                <a16:creationId xmlns:a16="http://schemas.microsoft.com/office/drawing/2014/main" id="{9CE21D91-45A1-F2FB-16D0-D1DF36F3C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353" y="2163363"/>
            <a:ext cx="3934374" cy="2000529"/>
          </a:xfrm>
          <a:prstGeom prst="rect">
            <a:avLst/>
          </a:prstGeom>
        </p:spPr>
      </p:pic>
      <p:pic>
        <p:nvPicPr>
          <p:cNvPr id="17" name="Obraz 16">
            <a:extLst>
              <a:ext uri="{FF2B5EF4-FFF2-40B4-BE49-F238E27FC236}">
                <a16:creationId xmlns:a16="http://schemas.microsoft.com/office/drawing/2014/main" id="{D173DFE4-337C-4EAA-3034-59A7675697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123" y="4723787"/>
            <a:ext cx="5992061" cy="184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960769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586</Words>
  <Application>Microsoft Office PowerPoint</Application>
  <PresentationFormat>Panoramiczny</PresentationFormat>
  <Paragraphs>81</Paragraphs>
  <Slides>43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43</vt:i4>
      </vt:variant>
    </vt:vector>
  </HeadingPairs>
  <TitlesOfParts>
    <vt:vector size="48" baseType="lpstr">
      <vt:lpstr>Aptos</vt:lpstr>
      <vt:lpstr>Aptos Display</vt:lpstr>
      <vt:lpstr>Arial</vt:lpstr>
      <vt:lpstr>Source Sans Pro</vt:lpstr>
      <vt:lpstr>Motyw pakietu Office</vt:lpstr>
      <vt:lpstr>Klasyfikacja Zdjęć</vt:lpstr>
      <vt:lpstr>Milestone 1</vt:lpstr>
      <vt:lpstr>Prezentacja programu PowerPoint</vt:lpstr>
      <vt:lpstr>Przykłady zdjęć przed wyczyszczeniem</vt:lpstr>
      <vt:lpstr>Przykłady zdjęć po wyczyszczeniu</vt:lpstr>
      <vt:lpstr>Przykłady zdjęcia do usunięcia</vt:lpstr>
      <vt:lpstr>Prezentacja programu PowerPoint</vt:lpstr>
      <vt:lpstr>Prezentacja programu PowerPoint</vt:lpstr>
      <vt:lpstr>Ilość zdjęć dla każdej klasyfikacji</vt:lpstr>
      <vt:lpstr>Podział klas</vt:lpstr>
      <vt:lpstr>Milestone 2</vt:lpstr>
      <vt:lpstr>Pierwsze podejście do balansowania danych</vt:lpstr>
      <vt:lpstr>Prezentacja programu PowerPoint</vt:lpstr>
      <vt:lpstr>Prezentacja programu PowerPoint</vt:lpstr>
      <vt:lpstr>Prezentacja programu PowerPoint</vt:lpstr>
      <vt:lpstr>Prezentacja programu PowerPoint</vt:lpstr>
      <vt:lpstr>Drugie podejście do balansowania danych</vt:lpstr>
      <vt:lpstr>Prezentacja programu PowerPoint</vt:lpstr>
      <vt:lpstr>Prezentacja programu PowerPoint</vt:lpstr>
      <vt:lpstr>Prezentacja programu PowerPoint</vt:lpstr>
      <vt:lpstr>Milestone 3</vt:lpstr>
      <vt:lpstr>Cele</vt:lpstr>
      <vt:lpstr>Cel 1</vt:lpstr>
      <vt:lpstr>Prezentacja programu PowerPoint</vt:lpstr>
      <vt:lpstr>Prezentacja programu PowerPoint</vt:lpstr>
      <vt:lpstr>Prezentacja programu PowerPoint</vt:lpstr>
      <vt:lpstr>Cel 1 - Wnioski</vt:lpstr>
      <vt:lpstr>Cel 2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Cel 2 - Wnioski</vt:lpstr>
      <vt:lpstr>Cel 3</vt:lpstr>
      <vt:lpstr>Prezentacja programu PowerPoint</vt:lpstr>
      <vt:lpstr>Prezentacja programu PowerPoint</vt:lpstr>
      <vt:lpstr>Prezentacja programu PowerPoint</vt:lpstr>
      <vt:lpstr>Cel 3 - Wnioski</vt:lpstr>
      <vt:lpstr>Milestone 3 – finalny wniosek</vt:lpstr>
      <vt:lpstr>Dziękujemy za uwagę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7505452 Polkowski Cezary</dc:creator>
  <cp:lastModifiedBy>7505452 Polkowski Cezary</cp:lastModifiedBy>
  <cp:revision>1</cp:revision>
  <dcterms:created xsi:type="dcterms:W3CDTF">2025-04-27T18:12:50Z</dcterms:created>
  <dcterms:modified xsi:type="dcterms:W3CDTF">2025-04-27T19:11:01Z</dcterms:modified>
</cp:coreProperties>
</file>

<file path=docProps/thumbnail.jpeg>
</file>